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9" r:id="rId2"/>
    <p:sldId id="289" r:id="rId3"/>
    <p:sldId id="265" r:id="rId4"/>
    <p:sldId id="292" r:id="rId5"/>
    <p:sldId id="298" r:id="rId6"/>
    <p:sldId id="312" r:id="rId7"/>
    <p:sldId id="274" r:id="rId8"/>
    <p:sldId id="311" r:id="rId9"/>
    <p:sldId id="276" r:id="rId10"/>
    <p:sldId id="314" r:id="rId11"/>
    <p:sldId id="313" r:id="rId12"/>
    <p:sldId id="315" r:id="rId13"/>
    <p:sldId id="30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45" autoAdjust="0"/>
    <p:restoredTop sz="78779" autoAdjust="0"/>
  </p:normalViewPr>
  <p:slideViewPr>
    <p:cSldViewPr>
      <p:cViewPr varScale="1">
        <p:scale>
          <a:sx n="88" d="100"/>
          <a:sy n="88" d="100"/>
        </p:scale>
        <p:origin x="13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2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98190" y="4578013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service recovery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10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Hudson &amp; Hudson. </a:t>
            </a:r>
            <a:r>
              <a:rPr lang="en-US" sz="1400" i="1" dirty="0"/>
              <a:t>Customer Service for Hospitality &amp; Tourism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3A2F-158C-E2DC-7EED-AD58D5FF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1000"/>
            <a:ext cx="8991600" cy="2743200"/>
          </a:xfrm>
        </p:spPr>
        <p:txBody>
          <a:bodyPr/>
          <a:lstStyle/>
          <a:p>
            <a:pPr algn="ctr"/>
            <a:r>
              <a:rPr lang="en-US" sz="3600" dirty="0"/>
              <a:t>Chapter 10</a:t>
            </a:r>
            <a:br>
              <a:rPr lang="en-US" sz="3600" dirty="0"/>
            </a:br>
            <a:r>
              <a:rPr lang="en-GB" sz="3600" b="1" dirty="0">
                <a:effectLst/>
              </a:rPr>
              <a:t>The importance of service recovery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robot holding a tray&#10;&#10;Description automatically generated">
            <a:extLst>
              <a:ext uri="{FF2B5EF4-FFF2-40B4-BE49-F238E27FC236}">
                <a16:creationId xmlns:a16="http://schemas.microsoft.com/office/drawing/2014/main" id="{B42E795F-FD99-665C-5397-82057FE3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61" y="1600200"/>
            <a:ext cx="48496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0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609600"/>
          </a:xfrm>
        </p:spPr>
        <p:txBody>
          <a:bodyPr/>
          <a:lstStyle/>
          <a:p>
            <a:pPr algn="ctr"/>
            <a:r>
              <a:rPr lang="en-CA" dirty="0"/>
              <a:t>Soliciting, tracking and </a:t>
            </a:r>
            <a:br>
              <a:rPr lang="en-CA" dirty="0"/>
            </a:br>
            <a:r>
              <a:rPr lang="en-CA" dirty="0"/>
              <a:t>handling complaints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1625798"/>
            <a:ext cx="7391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it easy for customers to complain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Solicit complaints through multiple channels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Respond quickly to complaints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Employee education and empowerment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Strategic and financial value of complaints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Appropriate coping and problem-solving skills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Complaints viewed as operational problems, strategic opportunities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complaints and complainers visible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Align quality measures, performance reviews, compensation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Reward complainers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Stop calling them ‘complainers’!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564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Reasons and criteria </a:t>
            </a:r>
            <a:br>
              <a:rPr lang="en-US" dirty="0"/>
            </a:br>
            <a:r>
              <a:rPr lang="en-US" dirty="0"/>
              <a:t>for service guarantees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6576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200" b="1" dirty="0"/>
              <a:t>Table 10.1</a:t>
            </a:r>
            <a:r>
              <a:rPr lang="en-US" sz="1200" dirty="0"/>
              <a:t> (Source: based on Hart, 1990; </a:t>
            </a:r>
            <a:r>
              <a:rPr lang="en-US" sz="1200" dirty="0" err="1"/>
              <a:t>Zeithaml</a:t>
            </a:r>
            <a:r>
              <a:rPr lang="en-US" sz="1200" dirty="0"/>
              <a:t> et al, 2007)</a:t>
            </a:r>
          </a:p>
          <a:p>
            <a:pPr algn="r"/>
            <a:endParaRPr lang="en-US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80435"/>
            <a:ext cx="6553200" cy="54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05150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Service guarantee impacts on marketing and operations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667000" y="6379995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b="1" dirty="0"/>
              <a:t>Figure 10.3</a:t>
            </a:r>
            <a:r>
              <a:rPr lang="en-US" sz="1200" dirty="0"/>
              <a:t> (</a:t>
            </a:r>
            <a:r>
              <a:rPr lang="en-US" sz="1200" dirty="0" err="1"/>
              <a:t>Kandampully</a:t>
            </a:r>
            <a:r>
              <a:rPr lang="en-US" sz="1200" dirty="0"/>
              <a:t> and </a:t>
            </a:r>
            <a:r>
              <a:rPr lang="en-US" sz="1200" dirty="0" err="1"/>
              <a:t>Duddy</a:t>
            </a:r>
            <a:r>
              <a:rPr lang="en-US" sz="1200" dirty="0"/>
              <a:t>, 2001, pp. 36)</a:t>
            </a:r>
          </a:p>
          <a:p>
            <a:r>
              <a:rPr lang="en-US" sz="1200" dirty="0"/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720809"/>
            <a:ext cx="8305800" cy="55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339998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9113520" cy="1219200"/>
          </a:xfrm>
        </p:spPr>
        <p:txBody>
          <a:bodyPr/>
          <a:lstStyle/>
          <a:p>
            <a:pPr algn="ctr"/>
            <a:r>
              <a:rPr lang="en-US" dirty="0"/>
              <a:t>Case Study:</a:t>
            </a:r>
            <a:br>
              <a:rPr lang="en-US" dirty="0"/>
            </a:br>
            <a:r>
              <a:rPr lang="en-US" sz="2800" dirty="0"/>
              <a:t>Airlines falling short in service recovery efforts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5181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US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err="1">
                <a:latin typeface="+mn-lt"/>
              </a:rPr>
              <a:t>Netomi</a:t>
            </a:r>
            <a:r>
              <a:rPr lang="en-US" dirty="0">
                <a:latin typeface="+mn-lt"/>
              </a:rPr>
              <a:t> </a:t>
            </a:r>
            <a:r>
              <a:rPr lang="en-GB" dirty="0">
                <a:effectLst/>
                <a:latin typeface="+mn-lt"/>
              </a:rPr>
              <a:t>set out to </a:t>
            </a:r>
            <a:r>
              <a:rPr lang="en-GB" dirty="0" err="1">
                <a:effectLst/>
                <a:latin typeface="+mn-lt"/>
              </a:rPr>
              <a:t>analyze</a:t>
            </a:r>
            <a:r>
              <a:rPr lang="en-GB" dirty="0">
                <a:effectLst/>
                <a:latin typeface="+mn-lt"/>
              </a:rPr>
              <a:t> the true state of customer service for the top 20 passenger airlines in North America. </a:t>
            </a: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GB" dirty="0">
                <a:effectLst/>
                <a:latin typeface="+mn-lt"/>
              </a:rPr>
              <a:t>Their research team examined support delivered across three key customer service channels – web-chat, social media and phone - and the findings are summarized in the infographic </a:t>
            </a:r>
            <a:endParaRPr lang="en-GB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GB" dirty="0">
                <a:effectLst/>
                <a:latin typeface="+mn-lt"/>
              </a:rPr>
              <a:t>Consistency and support quality varied greatly by airlines across the different service channels, but when </a:t>
            </a:r>
            <a:r>
              <a:rPr lang="en-GB" dirty="0" err="1">
                <a:effectLst/>
                <a:latin typeface="+mn-lt"/>
              </a:rPr>
              <a:t>Netomi</a:t>
            </a:r>
            <a:r>
              <a:rPr lang="en-GB" dirty="0">
                <a:effectLst/>
                <a:latin typeface="+mn-lt"/>
              </a:rPr>
              <a:t> looked holistically at availability, responsiveness, response time, personalization, relevance, and empathy, WestJet (featured in Chapter 4 of this book) performed the best across all channels. </a:t>
            </a:r>
            <a:endParaRPr lang="en-GB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GB" sz="1600" dirty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 </a:t>
            </a:r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US" sz="1600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CDEEEA95-227E-3B61-EC17-4FFC312B8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19200"/>
            <a:ext cx="325183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Topics Covered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066800"/>
            <a:ext cx="81534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Definition of service recovery and recent studies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Service recovery paradox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The recovery process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Consequences of an effective recovery process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Guidelines for soliciting, tracking and handling complaints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Service guarantees</a:t>
            </a:r>
            <a:br>
              <a:rPr lang="en-US" b="0" dirty="0"/>
            </a:br>
            <a:endParaRPr lang="en-CA" b="0" dirty="0"/>
          </a:p>
          <a:p>
            <a:pPr>
              <a:buFont typeface="Courier New" pitchFamily="49" charset="0"/>
              <a:buChar char="o"/>
            </a:pPr>
            <a:endParaRPr lang="en-CA" b="0" dirty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79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br>
              <a:rPr lang="en-US" dirty="0"/>
            </a:br>
            <a:r>
              <a:rPr lang="en-CA" sz="2800" dirty="0"/>
              <a:t>Solving problems for travelers</a:t>
            </a:r>
            <a:br>
              <a:rPr lang="en-CA" sz="2800" dirty="0"/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8153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 Fix it, plus one.</a:t>
            </a:r>
          </a:p>
          <a:p>
            <a:r>
              <a:rPr lang="en-US" sz="2000" i="1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332" y="1850886"/>
            <a:ext cx="510086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No ‘passing the buck’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Positive feedback and word of mouth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Anticipating service problems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Service recovery training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Case studies, role plays, letters of complaints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Solve immediate problem and ‘a bit extra’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Encourage guest feedback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Determine what the customer values 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Determine future prevention strategies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421627"/>
            <a:ext cx="2819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325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CA" dirty="0"/>
              <a:t>Service recovery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579120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S</a:t>
            </a:r>
            <a:r>
              <a:rPr lang="en-GB" sz="2000" dirty="0">
                <a:effectLst/>
                <a:latin typeface="+mn-lt"/>
              </a:rPr>
              <a:t>ervice recovery is defined as the process by which a company attempts to rectify a service delivery failure. </a:t>
            </a:r>
          </a:p>
          <a:p>
            <a:endParaRPr lang="en-GB" sz="2000" dirty="0">
              <a:effectLst/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effectLst/>
                <a:latin typeface="+mn-lt"/>
              </a:rPr>
              <a:t>Several studies of hotel customers have found that their level of satisfaction and lasting impression are based first and foremost on what happens when something goes wrong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effectLst/>
                <a:latin typeface="+mn-lt"/>
              </a:rPr>
              <a:t>Research that explicitly addresses complaining </a:t>
            </a:r>
            <a:r>
              <a:rPr lang="en-GB" sz="2000" dirty="0" err="1">
                <a:effectLst/>
                <a:latin typeface="+mn-lt"/>
              </a:rPr>
              <a:t>behavior</a:t>
            </a:r>
            <a:r>
              <a:rPr lang="en-GB" sz="2000" dirty="0">
                <a:effectLst/>
                <a:latin typeface="+mn-lt"/>
              </a:rPr>
              <a:t> and service recovery is evolving </a:t>
            </a:r>
            <a:endParaRPr lang="en-GB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000" dirty="0">
                <a:effectLst/>
                <a:latin typeface="+mn-lt"/>
              </a:rPr>
              <a:t>More recently, research has focused on the use of artificial intelligence (AI) technologies in service recovery, which is transforming the frontline interfaces across tourism and hospitality </a:t>
            </a:r>
            <a:endParaRPr lang="en-GB" sz="20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83F0F6D9-3A9C-E199-444F-E5C64561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146216"/>
            <a:ext cx="2209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sz="2800" dirty="0"/>
              <a:t>The service recovery paradox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854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200" b="1" dirty="0"/>
              <a:t>Figure 10.1</a:t>
            </a:r>
            <a:r>
              <a:rPr lang="en-US" sz="1200" dirty="0"/>
              <a:t> (Source: Adapted from </a:t>
            </a:r>
            <a:r>
              <a:rPr lang="en-US" sz="1200" dirty="0" err="1"/>
              <a:t>Schindlholzer</a:t>
            </a:r>
            <a:r>
              <a:rPr lang="en-US" sz="1200" dirty="0"/>
              <a:t>, 2008) </a:t>
            </a:r>
          </a:p>
          <a:p>
            <a:pPr algn="r"/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76680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609600"/>
          </a:xfrm>
        </p:spPr>
        <p:txBody>
          <a:bodyPr/>
          <a:lstStyle/>
          <a:p>
            <a:pPr algn="ctr"/>
            <a:r>
              <a:rPr lang="en-US" dirty="0"/>
              <a:t>Service recovery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1" y="1219200"/>
            <a:ext cx="70865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Apology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Frames customer’s perceptions and paves the way to recovery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Urgent reinstatement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Quick action to correct or remove problem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Empathy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Employee understanding and responsiveness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Symbolic atonement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Tangible evidence of organization’s willingness to take responsibility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Follow-up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Evaluate recovery plan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23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0059" y="457200"/>
            <a:ext cx="8303941" cy="609600"/>
          </a:xfrm>
        </p:spPr>
        <p:txBody>
          <a:bodyPr/>
          <a:lstStyle/>
          <a:p>
            <a:pPr algn="ctr"/>
            <a:r>
              <a:rPr lang="en-US" dirty="0"/>
              <a:t>The consequences of an </a:t>
            </a:r>
            <a:br>
              <a:rPr lang="en-US" dirty="0"/>
            </a:br>
            <a:r>
              <a:rPr lang="en-US" dirty="0"/>
              <a:t>effective recovery process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0" y="1676400"/>
            <a:ext cx="69973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Service failures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‘Customer Complaint Iceberg’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Damage to employee morale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Effective service recovery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Impacts customer satisfaction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Impacts perceptions of quality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Impacts bottom-line performance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Enhances customer loyalty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Stimulates positive word of mouth </a:t>
            </a:r>
            <a:endParaRPr lang="en-US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99" y="304800"/>
            <a:ext cx="8278201" cy="609600"/>
          </a:xfrm>
        </p:spPr>
        <p:txBody>
          <a:bodyPr/>
          <a:lstStyle/>
          <a:p>
            <a:pPr algn="ctr"/>
            <a:r>
              <a:rPr lang="en-CA" sz="2800" dirty="0"/>
              <a:t>The Customer Complaint Iceberg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52385" y="6097622"/>
            <a:ext cx="4388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200" b="1" dirty="0"/>
              <a:t>Figure 10.2</a:t>
            </a:r>
            <a:r>
              <a:rPr lang="en-CA" sz="1200" dirty="0"/>
              <a:t> (Source: based on TARP, 1979) 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9046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21909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Service Snapshot: </a:t>
            </a:r>
            <a:r>
              <a:rPr lang="en-CA" sz="2800" dirty="0"/>
              <a:t>Social media listening aids service recovery</a:t>
            </a:r>
            <a:br>
              <a:rPr lang="en-CA" sz="28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03564" y="1295400"/>
            <a:ext cx="831441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In today’s very fast evolving marketplace you can’t talk so much but you have to listen more’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Organizations are increasingly using ‘social media listening’ to respond to consumer complaints (</a:t>
            </a:r>
            <a:r>
              <a:rPr lang="en-US" dirty="0" err="1"/>
              <a:t>eg</a:t>
            </a:r>
            <a:r>
              <a:rPr lang="en-US" dirty="0"/>
              <a:t>. Southwest, Marriott, G Adventures, Expedia).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Efficient means by which customers can be heard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Effective and timely problem solving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Enhancing transparency of service culture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Improves speed of resolution and recovery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Companies are ‘part of the conversation’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964" y="4800600"/>
            <a:ext cx="4191000" cy="20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3296</TotalTime>
  <Words>628</Words>
  <Application>Microsoft Macintosh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Tahoma</vt:lpstr>
      <vt:lpstr>Berrylishious design template</vt:lpstr>
      <vt:lpstr>Chapter 10 The importance of service recovery </vt:lpstr>
      <vt:lpstr>Topics Covered</vt:lpstr>
      <vt:lpstr>‘At Your Service’ Spotlight:  Solving problems for travelers </vt:lpstr>
      <vt:lpstr>  Service recovery </vt:lpstr>
      <vt:lpstr>  The service recovery paradox</vt:lpstr>
      <vt:lpstr>Service recovery process</vt:lpstr>
      <vt:lpstr>The consequences of an  effective recovery process </vt:lpstr>
      <vt:lpstr>The Customer Complaint Iceberg </vt:lpstr>
      <vt:lpstr>Service Snapshot: Social media listening aids service recovery </vt:lpstr>
      <vt:lpstr>Soliciting, tracking and  handling complaints</vt:lpstr>
      <vt:lpstr> Reasons and criteria  for service guarantees</vt:lpstr>
      <vt:lpstr>Service guarantee impacts on marketing and operations</vt:lpstr>
      <vt:lpstr>Case Study: Airlines falling short in service recovery efforts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Hudson, Simon</cp:lastModifiedBy>
  <cp:revision>674</cp:revision>
  <cp:lastPrinted>1601-01-01T00:00:00Z</cp:lastPrinted>
  <dcterms:created xsi:type="dcterms:W3CDTF">2012-10-22T00:42:01Z</dcterms:created>
  <dcterms:modified xsi:type="dcterms:W3CDTF">2025-02-11T23:56:07Z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